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06" r:id="rId2"/>
    <p:sldId id="372" r:id="rId3"/>
    <p:sldId id="396" r:id="rId4"/>
    <p:sldId id="350" r:id="rId5"/>
    <p:sldId id="397" r:id="rId6"/>
    <p:sldId id="398" r:id="rId7"/>
    <p:sldId id="399" r:id="rId8"/>
    <p:sldId id="321" r:id="rId9"/>
    <p:sldId id="374" r:id="rId10"/>
    <p:sldId id="400" r:id="rId11"/>
    <p:sldId id="401" r:id="rId12"/>
    <p:sldId id="402" r:id="rId13"/>
    <p:sldId id="403" r:id="rId14"/>
    <p:sldId id="404" r:id="rId15"/>
    <p:sldId id="405" r:id="rId16"/>
    <p:sldId id="375" r:id="rId17"/>
    <p:sldId id="395" r:id="rId18"/>
    <p:sldId id="407" r:id="rId19"/>
    <p:sldId id="408" r:id="rId20"/>
    <p:sldId id="3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C04F1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0" d="100"/>
          <a:sy n="40" d="100"/>
        </p:scale>
        <p:origin x="36" y="5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651A2-7D54-43F5-822C-46A3CC146A9B}"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71691-8656-416A-855D-09D2CBA9337A}" type="slidenum">
              <a:rPr lang="en-US" smtClean="0"/>
              <a:t>‹#›</a:t>
            </a:fld>
            <a:endParaRPr lang="en-US"/>
          </a:p>
        </p:txBody>
      </p:sp>
    </p:spTree>
    <p:extLst>
      <p:ext uri="{BB962C8B-B14F-4D97-AF65-F5344CB8AC3E}">
        <p14:creationId xmlns:p14="http://schemas.microsoft.com/office/powerpoint/2010/main" val="102797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masis MT Pro" panose="02040504050005020304" pitchFamily="18" charset="0"/>
              </a:rPr>
              <a:t> </a:t>
            </a:r>
            <a:endParaRPr lang="en-US" dirty="0"/>
          </a:p>
        </p:txBody>
      </p:sp>
      <p:sp>
        <p:nvSpPr>
          <p:cNvPr id="4" name="Slide Number Placeholder 3"/>
          <p:cNvSpPr>
            <a:spLocks noGrp="1"/>
          </p:cNvSpPr>
          <p:nvPr>
            <p:ph type="sldNum" sz="quarter" idx="5"/>
          </p:nvPr>
        </p:nvSpPr>
        <p:spPr/>
        <p:txBody>
          <a:bodyPr/>
          <a:lstStyle/>
          <a:p>
            <a:fld id="{70571691-8656-416A-855D-09D2CBA9337A}" type="slidenum">
              <a:rPr lang="en-US" smtClean="0"/>
              <a:t>4</a:t>
            </a:fld>
            <a:endParaRPr lang="en-US"/>
          </a:p>
        </p:txBody>
      </p:sp>
    </p:spTree>
    <p:extLst>
      <p:ext uri="{BB962C8B-B14F-4D97-AF65-F5344CB8AC3E}">
        <p14:creationId xmlns:p14="http://schemas.microsoft.com/office/powerpoint/2010/main" val="245172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A7348-AF7C-E8A2-D56C-92F6EBCD2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6831A-5BB2-6AF2-07B0-04451F5B3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F1BE6-795D-67BF-C9FB-5F00E55C66F1}"/>
              </a:ext>
            </a:extLst>
          </p:cNvPr>
          <p:cNvSpPr>
            <a:spLocks noGrp="1"/>
          </p:cNvSpPr>
          <p:nvPr>
            <p:ph type="body" idx="1"/>
          </p:nvPr>
        </p:nvSpPr>
        <p:spPr/>
        <p:txBody>
          <a:bodyPr/>
          <a:lstStyle/>
          <a:p>
            <a:r>
              <a:rPr lang="en-US" sz="1200" dirty="0">
                <a:solidFill>
                  <a:schemeClr val="tx1"/>
                </a:solidFill>
                <a:latin typeface="Amasis MT Pro" panose="02040504050005020304" pitchFamily="18" charset="0"/>
              </a:rPr>
              <a:t> </a:t>
            </a:r>
            <a:endParaRPr lang="en-US" dirty="0"/>
          </a:p>
        </p:txBody>
      </p:sp>
      <p:sp>
        <p:nvSpPr>
          <p:cNvPr id="4" name="Slide Number Placeholder 3">
            <a:extLst>
              <a:ext uri="{FF2B5EF4-FFF2-40B4-BE49-F238E27FC236}">
                <a16:creationId xmlns:a16="http://schemas.microsoft.com/office/drawing/2014/main" id="{0A43B819-A69F-2D90-43F4-DD43983F22DD}"/>
              </a:ext>
            </a:extLst>
          </p:cNvPr>
          <p:cNvSpPr>
            <a:spLocks noGrp="1"/>
          </p:cNvSpPr>
          <p:nvPr>
            <p:ph type="sldNum" sz="quarter" idx="5"/>
          </p:nvPr>
        </p:nvSpPr>
        <p:spPr/>
        <p:txBody>
          <a:bodyPr/>
          <a:lstStyle/>
          <a:p>
            <a:fld id="{70571691-8656-416A-855D-09D2CBA9337A}" type="slidenum">
              <a:rPr lang="en-US" smtClean="0"/>
              <a:t>5</a:t>
            </a:fld>
            <a:endParaRPr lang="en-US"/>
          </a:p>
        </p:txBody>
      </p:sp>
    </p:spTree>
    <p:extLst>
      <p:ext uri="{BB962C8B-B14F-4D97-AF65-F5344CB8AC3E}">
        <p14:creationId xmlns:p14="http://schemas.microsoft.com/office/powerpoint/2010/main" val="410222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025DB-CFF2-5F28-B486-2CF590C32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D023C-D2BA-4C33-EA2E-A0407914F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8F028-E159-B5A0-7198-55DFF25D706E}"/>
              </a:ext>
            </a:extLst>
          </p:cNvPr>
          <p:cNvSpPr>
            <a:spLocks noGrp="1"/>
          </p:cNvSpPr>
          <p:nvPr>
            <p:ph type="body" idx="1"/>
          </p:nvPr>
        </p:nvSpPr>
        <p:spPr/>
        <p:txBody>
          <a:bodyPr/>
          <a:lstStyle/>
          <a:p>
            <a:r>
              <a:rPr lang="en-US" sz="1200" dirty="0">
                <a:solidFill>
                  <a:schemeClr val="tx1"/>
                </a:solidFill>
                <a:latin typeface="Amasis MT Pro" panose="02040504050005020304" pitchFamily="18" charset="0"/>
              </a:rPr>
              <a:t> </a:t>
            </a:r>
            <a:endParaRPr lang="en-US" dirty="0"/>
          </a:p>
        </p:txBody>
      </p:sp>
      <p:sp>
        <p:nvSpPr>
          <p:cNvPr id="4" name="Slide Number Placeholder 3">
            <a:extLst>
              <a:ext uri="{FF2B5EF4-FFF2-40B4-BE49-F238E27FC236}">
                <a16:creationId xmlns:a16="http://schemas.microsoft.com/office/drawing/2014/main" id="{45A4C638-15D5-9044-5734-1AB52365008F}"/>
              </a:ext>
            </a:extLst>
          </p:cNvPr>
          <p:cNvSpPr>
            <a:spLocks noGrp="1"/>
          </p:cNvSpPr>
          <p:nvPr>
            <p:ph type="sldNum" sz="quarter" idx="5"/>
          </p:nvPr>
        </p:nvSpPr>
        <p:spPr/>
        <p:txBody>
          <a:bodyPr/>
          <a:lstStyle/>
          <a:p>
            <a:fld id="{70571691-8656-416A-855D-09D2CBA9337A}" type="slidenum">
              <a:rPr lang="en-US" smtClean="0"/>
              <a:t>6</a:t>
            </a:fld>
            <a:endParaRPr lang="en-US"/>
          </a:p>
        </p:txBody>
      </p:sp>
    </p:spTree>
    <p:extLst>
      <p:ext uri="{BB962C8B-B14F-4D97-AF65-F5344CB8AC3E}">
        <p14:creationId xmlns:p14="http://schemas.microsoft.com/office/powerpoint/2010/main" val="25163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E2166-9887-5372-31F3-D520CF157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6DF35-EB9D-D728-907B-FD19AD62D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E80DF-2685-9D1D-999C-2D3507236684}"/>
              </a:ext>
            </a:extLst>
          </p:cNvPr>
          <p:cNvSpPr>
            <a:spLocks noGrp="1"/>
          </p:cNvSpPr>
          <p:nvPr>
            <p:ph type="body" idx="1"/>
          </p:nvPr>
        </p:nvSpPr>
        <p:spPr/>
        <p:txBody>
          <a:bodyPr/>
          <a:lstStyle/>
          <a:p>
            <a:r>
              <a:rPr lang="en-US" sz="1200" dirty="0">
                <a:solidFill>
                  <a:schemeClr val="tx1"/>
                </a:solidFill>
                <a:latin typeface="Amasis MT Pro" panose="02040504050005020304" pitchFamily="18" charset="0"/>
              </a:rPr>
              <a:t> </a:t>
            </a:r>
            <a:endParaRPr lang="en-US" dirty="0"/>
          </a:p>
        </p:txBody>
      </p:sp>
      <p:sp>
        <p:nvSpPr>
          <p:cNvPr id="4" name="Slide Number Placeholder 3">
            <a:extLst>
              <a:ext uri="{FF2B5EF4-FFF2-40B4-BE49-F238E27FC236}">
                <a16:creationId xmlns:a16="http://schemas.microsoft.com/office/drawing/2014/main" id="{EE05A281-EB9E-29E1-5ECD-5E27FE758BA4}"/>
              </a:ext>
            </a:extLst>
          </p:cNvPr>
          <p:cNvSpPr>
            <a:spLocks noGrp="1"/>
          </p:cNvSpPr>
          <p:nvPr>
            <p:ph type="sldNum" sz="quarter" idx="5"/>
          </p:nvPr>
        </p:nvSpPr>
        <p:spPr/>
        <p:txBody>
          <a:bodyPr/>
          <a:lstStyle/>
          <a:p>
            <a:fld id="{70571691-8656-416A-855D-09D2CBA9337A}" type="slidenum">
              <a:rPr lang="en-US" smtClean="0"/>
              <a:t>7</a:t>
            </a:fld>
            <a:endParaRPr lang="en-US"/>
          </a:p>
        </p:txBody>
      </p:sp>
    </p:spTree>
    <p:extLst>
      <p:ext uri="{BB962C8B-B14F-4D97-AF65-F5344CB8AC3E}">
        <p14:creationId xmlns:p14="http://schemas.microsoft.com/office/powerpoint/2010/main" val="90794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0A51-EE0E-70FE-6D1F-872D40874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462783-53B9-EF29-6E81-81DA734B9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0F5861-AE2B-AFF2-422A-4CC2E2DB0E6F}"/>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5" name="Footer Placeholder 4">
            <a:extLst>
              <a:ext uri="{FF2B5EF4-FFF2-40B4-BE49-F238E27FC236}">
                <a16:creationId xmlns:a16="http://schemas.microsoft.com/office/drawing/2014/main" id="{B2BB82C5-4706-6242-C9E2-D59D368C5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A3F89-C9AE-858D-BFBF-B1DDD34F29AB}"/>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310692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FFF1-C83F-57E4-E0E4-FB2C146C73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11FE77-26E8-4809-E55C-656720C4B4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9638E-D8B5-D74B-C524-BD830E7D7A5C}"/>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5" name="Footer Placeholder 4">
            <a:extLst>
              <a:ext uri="{FF2B5EF4-FFF2-40B4-BE49-F238E27FC236}">
                <a16:creationId xmlns:a16="http://schemas.microsoft.com/office/drawing/2014/main" id="{884288CA-E69B-C6A7-66F8-04918C4AB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16C25-F0F4-9B11-72E2-F2259947FE32}"/>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25390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020AB-08EA-E4C3-F7AB-D6DC4215F0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FFEC95-8201-0EBD-C93C-2667F00C6D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BF045-0ECC-8399-3312-F28EB7DB8939}"/>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5" name="Footer Placeholder 4">
            <a:extLst>
              <a:ext uri="{FF2B5EF4-FFF2-40B4-BE49-F238E27FC236}">
                <a16:creationId xmlns:a16="http://schemas.microsoft.com/office/drawing/2014/main" id="{88A24B4F-833A-CF5F-F6FB-E4A1B3E1C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DBEF9-464F-F8A1-7493-C483EFE1F336}"/>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336369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268F-CB2D-E2A9-099D-DF60D533E7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17BC6-DAA7-6DF7-1DCB-35C33E5704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1566B-0ADF-6BE5-909B-8BF2862C011E}"/>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5" name="Footer Placeholder 4">
            <a:extLst>
              <a:ext uri="{FF2B5EF4-FFF2-40B4-BE49-F238E27FC236}">
                <a16:creationId xmlns:a16="http://schemas.microsoft.com/office/drawing/2014/main" id="{94F8F953-63AB-B1F5-BFDB-E805F4FF3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2D2F0-0235-D53A-462D-B46F01379F5F}"/>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333214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FB46-BD10-8E1D-6695-C2A0AC1313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9EE8BF-186F-19D6-BF39-5DA128584E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B68FB-D0CF-D967-3446-1034F2B2B8E7}"/>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5" name="Footer Placeholder 4">
            <a:extLst>
              <a:ext uri="{FF2B5EF4-FFF2-40B4-BE49-F238E27FC236}">
                <a16:creationId xmlns:a16="http://schemas.microsoft.com/office/drawing/2014/main" id="{4254EB00-6413-BD2D-589E-EB9BACBE2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DE938-0EC6-22E4-8B07-6CEFA664D12D}"/>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415507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B4AD-4CE1-AF68-D6AA-BE4747A05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B6F42D-C54B-4A5C-21DC-F2A7174F4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A1DB9C-517C-F43E-E80A-EDB2FC09B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70DBBC-DEBD-B2B5-C15C-FE018EF3303C}"/>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6" name="Footer Placeholder 5">
            <a:extLst>
              <a:ext uri="{FF2B5EF4-FFF2-40B4-BE49-F238E27FC236}">
                <a16:creationId xmlns:a16="http://schemas.microsoft.com/office/drawing/2014/main" id="{1181FE3A-5822-94D6-C4E0-D123F1551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52B49-091E-5D1E-52C9-C62E677DF0EA}"/>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40727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09B4-5D61-49B1-DA33-2477791482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7E8345-C2AB-3740-A70E-D443AE71B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9BA45A-E307-AF81-BA6B-C4A2F6BCD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781307-CAFC-93C7-338F-02DA4387C1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B1AE45-78AB-7096-6D6B-BCFEE60C3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80DBD3-3810-9EC8-85FD-B5111F9D3C3C}"/>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8" name="Footer Placeholder 7">
            <a:extLst>
              <a:ext uri="{FF2B5EF4-FFF2-40B4-BE49-F238E27FC236}">
                <a16:creationId xmlns:a16="http://schemas.microsoft.com/office/drawing/2014/main" id="{C1CECEE6-6AD3-C2A8-F45D-5382EBA89F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1E74D4-8E6C-91B7-D8F6-F103A17EB919}"/>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327673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5617-27A1-80E1-0645-3642CB3B90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F6B08B-BF35-F440-A083-9EBA7A940AF6}"/>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4" name="Footer Placeholder 3">
            <a:extLst>
              <a:ext uri="{FF2B5EF4-FFF2-40B4-BE49-F238E27FC236}">
                <a16:creationId xmlns:a16="http://schemas.microsoft.com/office/drawing/2014/main" id="{C6A66E53-208E-54D6-5583-D469FBD98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54A97A-042C-B836-C3DD-FC9E7C1728FF}"/>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168402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D9721-715E-F1D1-6BB7-BF7D0E02D04D}"/>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3" name="Footer Placeholder 2">
            <a:extLst>
              <a:ext uri="{FF2B5EF4-FFF2-40B4-BE49-F238E27FC236}">
                <a16:creationId xmlns:a16="http://schemas.microsoft.com/office/drawing/2014/main" id="{8538C201-BF51-5FFD-CC36-CB2B446E2E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0B336F-4BCF-91DA-F600-61CAA93AFFD3}"/>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145388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BA64-AB61-2862-49ED-9CB3D6EA1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F57AD2-26B1-F820-36CD-8842AF81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9721DD-1417-40B9-9B95-F379033D4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957BB-3EDC-A690-1217-C494874CD06A}"/>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6" name="Footer Placeholder 5">
            <a:extLst>
              <a:ext uri="{FF2B5EF4-FFF2-40B4-BE49-F238E27FC236}">
                <a16:creationId xmlns:a16="http://schemas.microsoft.com/office/drawing/2014/main" id="{FA3BAF36-880F-DA50-33B6-DB339BD58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05E21D-5F1F-640F-90F8-ABB9B899C4EE}"/>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139483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BBFF-C94F-A3F9-6F92-08A0C8EF8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98F7DA-8155-271F-6272-E96000D07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A40BC8-1FD4-2198-4EBB-62962E158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A3113-C949-17CA-B1FE-D56DEC195EB6}"/>
              </a:ext>
            </a:extLst>
          </p:cNvPr>
          <p:cNvSpPr>
            <a:spLocks noGrp="1"/>
          </p:cNvSpPr>
          <p:nvPr>
            <p:ph type="dt" sz="half" idx="10"/>
          </p:nvPr>
        </p:nvSpPr>
        <p:spPr/>
        <p:txBody>
          <a:bodyPr/>
          <a:lstStyle/>
          <a:p>
            <a:fld id="{C550465B-EA86-41A3-BBDD-07FDE93330F9}" type="datetimeFigureOut">
              <a:rPr lang="en-US" smtClean="0"/>
              <a:t>3/19/2025</a:t>
            </a:fld>
            <a:endParaRPr lang="en-US"/>
          </a:p>
        </p:txBody>
      </p:sp>
      <p:sp>
        <p:nvSpPr>
          <p:cNvPr id="6" name="Footer Placeholder 5">
            <a:extLst>
              <a:ext uri="{FF2B5EF4-FFF2-40B4-BE49-F238E27FC236}">
                <a16:creationId xmlns:a16="http://schemas.microsoft.com/office/drawing/2014/main" id="{8E58DC91-5391-6D88-E87D-E6C65681D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7FC8D9-3705-4F44-31AB-86C4363FC616}"/>
              </a:ext>
            </a:extLst>
          </p:cNvPr>
          <p:cNvSpPr>
            <a:spLocks noGrp="1"/>
          </p:cNvSpPr>
          <p:nvPr>
            <p:ph type="sldNum" sz="quarter" idx="12"/>
          </p:nvPr>
        </p:nvSpPr>
        <p:spPr/>
        <p:txBody>
          <a:bodyPr/>
          <a:lstStyle/>
          <a:p>
            <a:fld id="{5CBC7732-3106-4626-9FEE-010F602D73DC}" type="slidenum">
              <a:rPr lang="en-US" smtClean="0"/>
              <a:t>‹#›</a:t>
            </a:fld>
            <a:endParaRPr lang="en-US"/>
          </a:p>
        </p:txBody>
      </p:sp>
    </p:spTree>
    <p:extLst>
      <p:ext uri="{BB962C8B-B14F-4D97-AF65-F5344CB8AC3E}">
        <p14:creationId xmlns:p14="http://schemas.microsoft.com/office/powerpoint/2010/main" val="90332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95DF1-0DA5-F744-664D-1FC95F246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2E8EB2-57B7-EB5A-D49A-E87EFA7B71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21A4B-187A-225F-E0CF-255893B2E7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50465B-EA86-41A3-BBDD-07FDE93330F9}" type="datetimeFigureOut">
              <a:rPr lang="en-US" smtClean="0"/>
              <a:t>3/19/2025</a:t>
            </a:fld>
            <a:endParaRPr lang="en-US"/>
          </a:p>
        </p:txBody>
      </p:sp>
      <p:sp>
        <p:nvSpPr>
          <p:cNvPr id="5" name="Footer Placeholder 4">
            <a:extLst>
              <a:ext uri="{FF2B5EF4-FFF2-40B4-BE49-F238E27FC236}">
                <a16:creationId xmlns:a16="http://schemas.microsoft.com/office/drawing/2014/main" id="{DB46276A-A9B1-8791-F47F-C53AEBAC5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2B4245-B3C1-B606-BD48-ED37FCC1B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BC7732-3106-4626-9FEE-010F602D73DC}" type="slidenum">
              <a:rPr lang="en-US" smtClean="0"/>
              <a:t>‹#›</a:t>
            </a:fld>
            <a:endParaRPr lang="en-US"/>
          </a:p>
        </p:txBody>
      </p:sp>
    </p:spTree>
    <p:extLst>
      <p:ext uri="{BB962C8B-B14F-4D97-AF65-F5344CB8AC3E}">
        <p14:creationId xmlns:p14="http://schemas.microsoft.com/office/powerpoint/2010/main" val="24809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BCACEF-1991-A4A6-C20E-D6D2D659D5DA}"/>
              </a:ext>
            </a:extLst>
          </p:cNvPr>
          <p:cNvPicPr>
            <a:picLocks noChangeAspect="1"/>
          </p:cNvPicPr>
          <p:nvPr/>
        </p:nvPicPr>
        <p:blipFill>
          <a:blip r:embed="rId2"/>
          <a:srcRect l="473" r="10822"/>
          <a:stretch/>
        </p:blipFill>
        <p:spPr>
          <a:xfrm>
            <a:off x="457200" y="457200"/>
            <a:ext cx="11277600" cy="5943600"/>
          </a:xfrm>
          <a:prstGeom prst="rect">
            <a:avLst/>
          </a:prstGeom>
        </p:spPr>
      </p:pic>
      <p:sp>
        <p:nvSpPr>
          <p:cNvPr id="3" name="Rectangle 2">
            <a:extLst>
              <a:ext uri="{FF2B5EF4-FFF2-40B4-BE49-F238E27FC236}">
                <a16:creationId xmlns:a16="http://schemas.microsoft.com/office/drawing/2014/main" id="{BA8BC85F-F4BF-4970-70EF-8227C4E79D37}"/>
              </a:ext>
            </a:extLst>
          </p:cNvPr>
          <p:cNvSpPr/>
          <p:nvPr/>
        </p:nvSpPr>
        <p:spPr>
          <a:xfrm>
            <a:off x="0" y="1587"/>
            <a:ext cx="6842590" cy="6856413"/>
          </a:xfrm>
          <a:prstGeom prst="rect">
            <a:avLst/>
          </a:prstGeom>
          <a:solidFill>
            <a:srgbClr val="C04F15">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algn="ctr">
              <a:lnSpc>
                <a:spcPct val="90000"/>
              </a:lnSpc>
              <a:spcAft>
                <a:spcPts val="600"/>
              </a:spcAft>
            </a:pPr>
            <a:endParaRPr lang="en-US" sz="4000" i="1" dirty="0">
              <a:solidFill>
                <a:schemeClr val="tx1"/>
              </a:solidFill>
              <a:latin typeface="Amasis MT Pro" panose="02040504050005020304" pitchFamily="18" charset="0"/>
            </a:endParaRPr>
          </a:p>
          <a:p>
            <a:pPr algn="ctr">
              <a:lnSpc>
                <a:spcPct val="90000"/>
              </a:lnSpc>
              <a:spcAft>
                <a:spcPts val="600"/>
              </a:spcAft>
            </a:pPr>
            <a:endParaRPr lang="en-US" sz="4000" i="1" dirty="0">
              <a:solidFill>
                <a:schemeClr val="tx1"/>
              </a:solidFill>
              <a:latin typeface="Amasis MT Pro" panose="02040504050005020304" pitchFamily="18" charset="0"/>
            </a:endParaRPr>
          </a:p>
          <a:p>
            <a:pPr algn="ctr">
              <a:lnSpc>
                <a:spcPct val="90000"/>
              </a:lnSpc>
              <a:spcAft>
                <a:spcPts val="600"/>
              </a:spcAft>
            </a:pPr>
            <a:r>
              <a:rPr lang="en-US" sz="4000" b="1" i="1" dirty="0">
                <a:solidFill>
                  <a:schemeClr val="bg1"/>
                </a:solidFill>
                <a:latin typeface="Amasis MT Pro Light" panose="02040304050005020304" pitchFamily="18" charset="0"/>
              </a:rPr>
              <a:t>The Journey of Jesus </a:t>
            </a:r>
          </a:p>
          <a:p>
            <a:pPr algn="ctr">
              <a:lnSpc>
                <a:spcPct val="90000"/>
              </a:lnSpc>
              <a:spcAft>
                <a:spcPts val="600"/>
              </a:spcAft>
            </a:pPr>
            <a:r>
              <a:rPr lang="en-US" sz="4000" b="1" i="1" dirty="0">
                <a:solidFill>
                  <a:schemeClr val="bg1"/>
                </a:solidFill>
                <a:latin typeface="Amasis MT Pro Light" panose="02040304050005020304" pitchFamily="18" charset="0"/>
              </a:rPr>
              <a:t>to the Cross (2)</a:t>
            </a:r>
          </a:p>
          <a:p>
            <a:pPr algn="ctr">
              <a:lnSpc>
                <a:spcPct val="90000"/>
              </a:lnSpc>
              <a:spcAft>
                <a:spcPts val="600"/>
              </a:spcAft>
            </a:pPr>
            <a:endParaRPr lang="en-US" sz="6000" i="1" dirty="0">
              <a:solidFill>
                <a:schemeClr val="bg1"/>
              </a:solidFill>
              <a:latin typeface="Amasis MT Pro" panose="02040504050005020304" pitchFamily="18" charset="0"/>
            </a:endParaRPr>
          </a:p>
          <a:p>
            <a:pPr algn="ctr">
              <a:lnSpc>
                <a:spcPct val="90000"/>
              </a:lnSpc>
              <a:spcAft>
                <a:spcPts val="600"/>
              </a:spcAft>
            </a:pPr>
            <a:r>
              <a:rPr lang="en-US" sz="4400" b="1" dirty="0">
                <a:solidFill>
                  <a:schemeClr val="bg1"/>
                </a:solidFill>
                <a:latin typeface="Amasis MT Pro" panose="02040504050005020304" pitchFamily="18" charset="0"/>
              </a:rPr>
              <a:t>The Message of Jesus: </a:t>
            </a:r>
            <a:r>
              <a:rPr lang="en-US" sz="5400" b="1" dirty="0">
                <a:solidFill>
                  <a:schemeClr val="bg1"/>
                </a:solidFill>
                <a:latin typeface="Amasis MT Pro" panose="02040504050005020304" pitchFamily="18" charset="0"/>
              </a:rPr>
              <a:t>Blessing</a:t>
            </a:r>
          </a:p>
          <a:p>
            <a:pPr algn="ctr">
              <a:lnSpc>
                <a:spcPct val="90000"/>
              </a:lnSpc>
              <a:spcAft>
                <a:spcPts val="600"/>
              </a:spcAft>
            </a:pPr>
            <a:endParaRPr lang="en-US" sz="2000" i="1" dirty="0">
              <a:solidFill>
                <a:schemeClr val="bg1"/>
              </a:solidFill>
              <a:latin typeface="Amasis MT Pro" panose="02040504050005020304" pitchFamily="18" charset="0"/>
            </a:endParaRPr>
          </a:p>
          <a:p>
            <a:pPr algn="ctr">
              <a:lnSpc>
                <a:spcPct val="90000"/>
              </a:lnSpc>
              <a:spcAft>
                <a:spcPts val="600"/>
              </a:spcAft>
            </a:pPr>
            <a:r>
              <a:rPr lang="en-US" sz="4000" i="1" dirty="0">
                <a:solidFill>
                  <a:schemeClr val="bg1"/>
                </a:solidFill>
                <a:latin typeface="Amasis MT Pro" panose="02040504050005020304" pitchFamily="18" charset="0"/>
              </a:rPr>
              <a:t>Matthew 5:1-12</a:t>
            </a:r>
          </a:p>
          <a:p>
            <a:pPr algn="ctr">
              <a:lnSpc>
                <a:spcPct val="90000"/>
              </a:lnSpc>
              <a:spcAft>
                <a:spcPts val="600"/>
              </a:spcAft>
            </a:pPr>
            <a:endParaRPr lang="en-US" sz="4000" i="1" dirty="0">
              <a:solidFill>
                <a:schemeClr val="bg1"/>
              </a:solidFill>
              <a:latin typeface="Amasis MT Pro" panose="02040504050005020304" pitchFamily="18" charset="0"/>
            </a:endParaRPr>
          </a:p>
          <a:p>
            <a:pPr algn="ctr">
              <a:lnSpc>
                <a:spcPct val="90000"/>
              </a:lnSpc>
              <a:spcAft>
                <a:spcPts val="600"/>
              </a:spcAft>
            </a:pPr>
            <a:endParaRPr lang="en-US" sz="4400" dirty="0">
              <a:solidFill>
                <a:schemeClr val="bg1"/>
              </a:solidFill>
              <a:latin typeface="Amasis MT Pro" panose="02040504050005020304" pitchFamily="18" charset="0"/>
            </a:endParaRPr>
          </a:p>
          <a:p>
            <a:pPr algn="ctr">
              <a:lnSpc>
                <a:spcPct val="90000"/>
              </a:lnSpc>
              <a:spcAft>
                <a:spcPts val="600"/>
              </a:spcAft>
            </a:pPr>
            <a:endParaRPr lang="en-US" sz="4400" dirty="0">
              <a:solidFill>
                <a:schemeClr val="bg1"/>
              </a:solidFill>
              <a:latin typeface="Amasis MT Pro" panose="02040504050005020304" pitchFamily="18" charset="0"/>
            </a:endParaRPr>
          </a:p>
          <a:p>
            <a:pPr algn="ctr">
              <a:lnSpc>
                <a:spcPct val="90000"/>
              </a:lnSpc>
              <a:spcAft>
                <a:spcPts val="600"/>
              </a:spcAft>
            </a:pPr>
            <a:endParaRPr lang="en-US" sz="4400" dirty="0">
              <a:solidFill>
                <a:schemeClr val="bg1"/>
              </a:solidFill>
              <a:latin typeface="Amasis MT Pro" panose="02040504050005020304" pitchFamily="18" charset="0"/>
            </a:endParaRPr>
          </a:p>
          <a:p>
            <a:pPr algn="ctr">
              <a:lnSpc>
                <a:spcPct val="90000"/>
              </a:lnSpc>
              <a:spcAft>
                <a:spcPts val="600"/>
              </a:spcAft>
            </a:pPr>
            <a:endParaRPr lang="en-US" sz="4400" dirty="0">
              <a:solidFill>
                <a:schemeClr val="bg1"/>
              </a:solidFill>
              <a:latin typeface="Amasis MT Pro" panose="02040504050005020304" pitchFamily="18" charset="0"/>
            </a:endParaRPr>
          </a:p>
          <a:p>
            <a:pPr algn="ctr">
              <a:lnSpc>
                <a:spcPct val="90000"/>
              </a:lnSpc>
              <a:spcAft>
                <a:spcPts val="600"/>
              </a:spcAft>
            </a:pPr>
            <a:endParaRPr lang="en-US" dirty="0">
              <a:solidFill>
                <a:schemeClr val="tx1"/>
              </a:solidFill>
            </a:endParaRPr>
          </a:p>
        </p:txBody>
      </p:sp>
    </p:spTree>
    <p:extLst>
      <p:ext uri="{BB962C8B-B14F-4D97-AF65-F5344CB8AC3E}">
        <p14:creationId xmlns:p14="http://schemas.microsoft.com/office/powerpoint/2010/main" val="235407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2C14-A361-64E5-2E61-224C197696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D709E3-2756-323A-4EE8-4307007874A0}"/>
              </a:ext>
            </a:extLst>
          </p:cNvPr>
          <p:cNvSpPr/>
          <p:nvPr/>
        </p:nvSpPr>
        <p:spPr>
          <a:xfrm>
            <a:off x="1571945" y="1017142"/>
            <a:ext cx="9041259" cy="49437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
            </a:pPr>
            <a:r>
              <a:rPr lang="en-US" sz="3800" b="1" dirty="0">
                <a:solidFill>
                  <a:schemeClr val="tx1"/>
                </a:solidFill>
                <a:latin typeface="Amasis MT Pro" panose="02040504050005020304" pitchFamily="18" charset="0"/>
              </a:rPr>
              <a:t>The poor in spirit </a:t>
            </a:r>
          </a:p>
          <a:p>
            <a:pPr marL="571500" indent="-571500">
              <a:buFont typeface="Wingdings" panose="05000000000000000000" pitchFamily="2" charset="2"/>
              <a:buChar char="§"/>
            </a:pPr>
            <a:r>
              <a:rPr lang="en-US" sz="3800" b="1" dirty="0">
                <a:solidFill>
                  <a:schemeClr val="tx1"/>
                </a:solidFill>
                <a:latin typeface="Amasis MT Pro" panose="02040504050005020304" pitchFamily="18" charset="0"/>
              </a:rPr>
              <a:t>Those who mourn </a:t>
            </a:r>
          </a:p>
          <a:p>
            <a:pPr marL="571500" indent="-571500">
              <a:buFont typeface="Wingdings" panose="05000000000000000000" pitchFamily="2" charset="2"/>
              <a:buChar char="§"/>
            </a:pPr>
            <a:r>
              <a:rPr lang="en-US" sz="3800" b="1" dirty="0">
                <a:solidFill>
                  <a:schemeClr val="tx1"/>
                </a:solidFill>
                <a:latin typeface="Amasis MT Pro" panose="02040504050005020304" pitchFamily="18" charset="0"/>
              </a:rPr>
              <a:t>The meek </a:t>
            </a:r>
          </a:p>
          <a:p>
            <a:pPr marL="571500" indent="-571500">
              <a:buFont typeface="Wingdings" panose="05000000000000000000" pitchFamily="2" charset="2"/>
              <a:buChar char="§"/>
            </a:pPr>
            <a:r>
              <a:rPr lang="en-US" sz="3800" b="1" dirty="0">
                <a:solidFill>
                  <a:schemeClr val="tx1"/>
                </a:solidFill>
                <a:latin typeface="Amasis MT Pro" panose="02040504050005020304" pitchFamily="18" charset="0"/>
              </a:rPr>
              <a:t>Those who hunger and thirst for righteousness</a:t>
            </a:r>
            <a:r>
              <a:rPr lang="en-US" sz="3800" dirty="0">
                <a:solidFill>
                  <a:schemeClr val="tx1"/>
                </a:solidFill>
                <a:latin typeface="Amasis MT Pro" panose="02040504050005020304" pitchFamily="18" charset="0"/>
              </a:rPr>
              <a:t> </a:t>
            </a:r>
          </a:p>
          <a:p>
            <a:pPr marL="571500" indent="-571500">
              <a:buFont typeface="Wingdings" panose="05000000000000000000" pitchFamily="2" charset="2"/>
              <a:buChar char="§"/>
            </a:pPr>
            <a:r>
              <a:rPr lang="en-US" sz="3800" b="1" dirty="0">
                <a:solidFill>
                  <a:schemeClr val="tx1"/>
                </a:solidFill>
                <a:latin typeface="Amasis MT Pro" panose="02040504050005020304" pitchFamily="18" charset="0"/>
              </a:rPr>
              <a:t>The merciful </a:t>
            </a:r>
          </a:p>
          <a:p>
            <a:pPr marL="571500" indent="-571500">
              <a:buFont typeface="Wingdings" panose="05000000000000000000" pitchFamily="2" charset="2"/>
              <a:buChar char="§"/>
            </a:pPr>
            <a:r>
              <a:rPr lang="en-US" sz="3800" b="1" dirty="0">
                <a:solidFill>
                  <a:schemeClr val="tx1"/>
                </a:solidFill>
                <a:latin typeface="Amasis MT Pro" panose="02040504050005020304" pitchFamily="18" charset="0"/>
              </a:rPr>
              <a:t>The pure in heart </a:t>
            </a:r>
          </a:p>
          <a:p>
            <a:pPr marL="571500" indent="-571500">
              <a:buFont typeface="Wingdings" panose="05000000000000000000" pitchFamily="2" charset="2"/>
              <a:buChar char="§"/>
            </a:pPr>
            <a:r>
              <a:rPr lang="en-US" sz="3800" b="1" dirty="0">
                <a:solidFill>
                  <a:schemeClr val="tx1"/>
                </a:solidFill>
                <a:latin typeface="Amasis MT Pro" panose="02040504050005020304" pitchFamily="18" charset="0"/>
              </a:rPr>
              <a:t>The peacemakers </a:t>
            </a:r>
          </a:p>
          <a:p>
            <a:pPr marL="571500" indent="-571500">
              <a:buFont typeface="Wingdings" panose="05000000000000000000" pitchFamily="2" charset="2"/>
              <a:buChar char="§"/>
            </a:pPr>
            <a:r>
              <a:rPr lang="en-US" sz="3800" b="1" dirty="0">
                <a:solidFill>
                  <a:schemeClr val="tx1"/>
                </a:solidFill>
                <a:latin typeface="Amasis MT Pro" panose="02040504050005020304" pitchFamily="18" charset="0"/>
              </a:rPr>
              <a:t>Those who are persecuted for the sake of righteousness</a:t>
            </a:r>
            <a:endParaRPr lang="en-US" sz="3800" dirty="0">
              <a:solidFill>
                <a:schemeClr val="tx1"/>
              </a:solidFill>
              <a:latin typeface="Amasis MT Pro" panose="02040504050005020304" pitchFamily="18" charset="0"/>
            </a:endParaRPr>
          </a:p>
        </p:txBody>
      </p:sp>
    </p:spTree>
    <p:extLst>
      <p:ext uri="{BB962C8B-B14F-4D97-AF65-F5344CB8AC3E}">
        <p14:creationId xmlns:p14="http://schemas.microsoft.com/office/powerpoint/2010/main" val="415327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FFA00-5257-119C-AD06-4855C9CED96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553EA51-F280-6CD1-11D3-62FEFC131CBB}"/>
              </a:ext>
            </a:extLst>
          </p:cNvPr>
          <p:cNvSpPr/>
          <p:nvPr/>
        </p:nvSpPr>
        <p:spPr>
          <a:xfrm>
            <a:off x="0" y="0"/>
            <a:ext cx="12192000" cy="685800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0" i="0" u="none" strike="noStrike" dirty="0">
              <a:solidFill>
                <a:schemeClr val="bg1"/>
              </a:solidFill>
              <a:effectLst/>
              <a:latin typeface="Amasis MT Pro" panose="02040504050005020304" pitchFamily="18" charset="0"/>
            </a:endParaRPr>
          </a:p>
        </p:txBody>
      </p:sp>
      <p:sp>
        <p:nvSpPr>
          <p:cNvPr id="2" name="Rectangle 1">
            <a:extLst>
              <a:ext uri="{FF2B5EF4-FFF2-40B4-BE49-F238E27FC236}">
                <a16:creationId xmlns:a16="http://schemas.microsoft.com/office/drawing/2014/main" id="{D60A297A-B1D6-DA02-18F1-2EED72A9F04A}"/>
              </a:ext>
            </a:extLst>
          </p:cNvPr>
          <p:cNvSpPr/>
          <p:nvPr/>
        </p:nvSpPr>
        <p:spPr>
          <a:xfrm>
            <a:off x="683540" y="873302"/>
            <a:ext cx="10824920" cy="48879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masis MT Pro" panose="02040504050005020304" pitchFamily="18" charset="0"/>
              </a:rPr>
              <a:t>“Those who are literally poor and spiritually bankrupt and at a loss, you are blessed because you are welcomed to enjoy the richness of God’s Kingdom through Jesus. Those who cry and suffer in pain, you are blessed because Jesus</a:t>
            </a:r>
          </a:p>
        </p:txBody>
      </p:sp>
    </p:spTree>
    <p:extLst>
      <p:ext uri="{BB962C8B-B14F-4D97-AF65-F5344CB8AC3E}">
        <p14:creationId xmlns:p14="http://schemas.microsoft.com/office/powerpoint/2010/main" val="307288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94604-D294-986F-2D24-A0C3744A04F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B750FD7-15EE-5543-A7EA-77CE14877EF9}"/>
              </a:ext>
            </a:extLst>
          </p:cNvPr>
          <p:cNvSpPr/>
          <p:nvPr/>
        </p:nvSpPr>
        <p:spPr>
          <a:xfrm>
            <a:off x="0" y="0"/>
            <a:ext cx="12192000" cy="685800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0" i="0" u="none" strike="noStrike" dirty="0">
              <a:solidFill>
                <a:schemeClr val="bg1"/>
              </a:solidFill>
              <a:effectLst/>
              <a:latin typeface="Amasis MT Pro" panose="02040504050005020304" pitchFamily="18" charset="0"/>
            </a:endParaRPr>
          </a:p>
        </p:txBody>
      </p:sp>
      <p:sp>
        <p:nvSpPr>
          <p:cNvPr id="2" name="Rectangle 1">
            <a:extLst>
              <a:ext uri="{FF2B5EF4-FFF2-40B4-BE49-F238E27FC236}">
                <a16:creationId xmlns:a16="http://schemas.microsoft.com/office/drawing/2014/main" id="{0D3FF6D3-66BF-7C53-E518-79C0F06AE9B2}"/>
              </a:ext>
            </a:extLst>
          </p:cNvPr>
          <p:cNvSpPr/>
          <p:nvPr/>
        </p:nvSpPr>
        <p:spPr>
          <a:xfrm>
            <a:off x="683540" y="873302"/>
            <a:ext cx="10824920" cy="48879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masis MT Pro" panose="02040504050005020304" pitchFamily="18" charset="0"/>
              </a:rPr>
              <a:t>weeps and suffers together with you, leading you to his Kingdom. Those who are humble in a very challenging situation, you are blessed because, through Jesus Christ, you are the heirs of God’s Kingdom. Those who are waiting for God’s </a:t>
            </a:r>
          </a:p>
        </p:txBody>
      </p:sp>
    </p:spTree>
    <p:extLst>
      <p:ext uri="{BB962C8B-B14F-4D97-AF65-F5344CB8AC3E}">
        <p14:creationId xmlns:p14="http://schemas.microsoft.com/office/powerpoint/2010/main" val="386648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2BE9-3C04-32F8-39C2-82038C046E0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59E073F-C8E7-BCCE-7683-96C549D80E1D}"/>
              </a:ext>
            </a:extLst>
          </p:cNvPr>
          <p:cNvSpPr/>
          <p:nvPr/>
        </p:nvSpPr>
        <p:spPr>
          <a:xfrm>
            <a:off x="0" y="0"/>
            <a:ext cx="12192000" cy="685800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0" i="0" u="none" strike="noStrike" dirty="0">
              <a:solidFill>
                <a:schemeClr val="bg1"/>
              </a:solidFill>
              <a:effectLst/>
              <a:latin typeface="Amasis MT Pro" panose="02040504050005020304" pitchFamily="18" charset="0"/>
            </a:endParaRPr>
          </a:p>
        </p:txBody>
      </p:sp>
      <p:sp>
        <p:nvSpPr>
          <p:cNvPr id="2" name="Rectangle 1">
            <a:extLst>
              <a:ext uri="{FF2B5EF4-FFF2-40B4-BE49-F238E27FC236}">
                <a16:creationId xmlns:a16="http://schemas.microsoft.com/office/drawing/2014/main" id="{D4626A07-587C-8A1D-02F8-3D7A2FEE1440}"/>
              </a:ext>
            </a:extLst>
          </p:cNvPr>
          <p:cNvSpPr/>
          <p:nvPr/>
        </p:nvSpPr>
        <p:spPr>
          <a:xfrm>
            <a:off x="683540" y="873302"/>
            <a:ext cx="10824920" cy="48879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masis MT Pro" panose="02040504050005020304" pitchFamily="18" charset="0"/>
              </a:rPr>
              <a:t>Kingdom, your hope will be fulfilled through Jesus Christ. Those who show mercy towards others are blessed because Jesus Christ reveals his mercy to you and invites you to his kingdom. For those who have single-mindedness toward</a:t>
            </a:r>
          </a:p>
        </p:txBody>
      </p:sp>
    </p:spTree>
    <p:extLst>
      <p:ext uri="{BB962C8B-B14F-4D97-AF65-F5344CB8AC3E}">
        <p14:creationId xmlns:p14="http://schemas.microsoft.com/office/powerpoint/2010/main" val="19088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56207-7C65-6CCD-A345-A6F3A39F14F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14ABA83-48BB-74A8-B710-A6720894CF0E}"/>
              </a:ext>
            </a:extLst>
          </p:cNvPr>
          <p:cNvSpPr/>
          <p:nvPr/>
        </p:nvSpPr>
        <p:spPr>
          <a:xfrm>
            <a:off x="0" y="0"/>
            <a:ext cx="12192000" cy="685800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0" i="0" u="none" strike="noStrike" dirty="0">
              <a:solidFill>
                <a:schemeClr val="bg1"/>
              </a:solidFill>
              <a:effectLst/>
              <a:latin typeface="Amasis MT Pro" panose="02040504050005020304" pitchFamily="18" charset="0"/>
            </a:endParaRPr>
          </a:p>
        </p:txBody>
      </p:sp>
      <p:sp>
        <p:nvSpPr>
          <p:cNvPr id="2" name="Rectangle 1">
            <a:extLst>
              <a:ext uri="{FF2B5EF4-FFF2-40B4-BE49-F238E27FC236}">
                <a16:creationId xmlns:a16="http://schemas.microsoft.com/office/drawing/2014/main" id="{6A8643C6-D26E-D85E-C6B2-E5A15FA1EDC9}"/>
              </a:ext>
            </a:extLst>
          </p:cNvPr>
          <p:cNvSpPr/>
          <p:nvPr/>
        </p:nvSpPr>
        <p:spPr>
          <a:xfrm>
            <a:off x="683540" y="873302"/>
            <a:ext cx="10824920" cy="48879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masis MT Pro" panose="02040504050005020304" pitchFamily="18" charset="0"/>
              </a:rPr>
              <a:t>God, Jesus is calling you to the Kingdom of Heaven to see God face-to-face in His presence. Those who remember their identity as God’s peace ambassadors, your names are recorded in the Book of Life as God’s children in His</a:t>
            </a:r>
          </a:p>
        </p:txBody>
      </p:sp>
    </p:spTree>
    <p:extLst>
      <p:ext uri="{BB962C8B-B14F-4D97-AF65-F5344CB8AC3E}">
        <p14:creationId xmlns:p14="http://schemas.microsoft.com/office/powerpoint/2010/main" val="3068798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2DE4C-8327-1715-5734-9C7F975EADF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61F6FFB-3366-EB23-94FB-74468EE2B43E}"/>
              </a:ext>
            </a:extLst>
          </p:cNvPr>
          <p:cNvSpPr/>
          <p:nvPr/>
        </p:nvSpPr>
        <p:spPr>
          <a:xfrm>
            <a:off x="0" y="0"/>
            <a:ext cx="12192000" cy="685800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0" i="0" u="none" strike="noStrike" dirty="0">
              <a:solidFill>
                <a:schemeClr val="bg1"/>
              </a:solidFill>
              <a:effectLst/>
              <a:latin typeface="Amasis MT Pro" panose="02040504050005020304" pitchFamily="18" charset="0"/>
            </a:endParaRPr>
          </a:p>
        </p:txBody>
      </p:sp>
      <p:sp>
        <p:nvSpPr>
          <p:cNvPr id="2" name="Rectangle 1">
            <a:extLst>
              <a:ext uri="{FF2B5EF4-FFF2-40B4-BE49-F238E27FC236}">
                <a16:creationId xmlns:a16="http://schemas.microsoft.com/office/drawing/2014/main" id="{E1709AE6-4733-15C5-E93E-6330D23542C9}"/>
              </a:ext>
            </a:extLst>
          </p:cNvPr>
          <p:cNvSpPr/>
          <p:nvPr/>
        </p:nvSpPr>
        <p:spPr>
          <a:xfrm>
            <a:off x="683540" y="873302"/>
            <a:ext cx="10824920" cy="48879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masis MT Pro" panose="02040504050005020304" pitchFamily="18" charset="0"/>
              </a:rPr>
              <a:t>Kingdom. Those who are in persecution because of Jesus Christ, know that you are remembered greatly in heaven now and forever. I invite you all to the Kingdom of God. It is not far from you. It is at hand because I am at hand.”</a:t>
            </a:r>
          </a:p>
        </p:txBody>
      </p:sp>
    </p:spTree>
    <p:extLst>
      <p:ext uri="{BB962C8B-B14F-4D97-AF65-F5344CB8AC3E}">
        <p14:creationId xmlns:p14="http://schemas.microsoft.com/office/powerpoint/2010/main" val="2334868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AC59B-C6BF-AC4F-C6C8-C335A695A3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D93904-B970-1E0B-2504-8DD74DC5ED20}"/>
              </a:ext>
            </a:extLst>
          </p:cNvPr>
          <p:cNvSpPr/>
          <p:nvPr/>
        </p:nvSpPr>
        <p:spPr>
          <a:xfrm>
            <a:off x="804604" y="1235241"/>
            <a:ext cx="10582792" cy="45920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masis MT Pro" panose="02040504050005020304" pitchFamily="18" charset="0"/>
              </a:rPr>
              <a:t>“Go therefore and make disciples of all nations, baptizing them in the name of the Father and of the Son and of the Holy Spirit and </a:t>
            </a:r>
            <a:r>
              <a:rPr lang="en-US" sz="4400" b="1" dirty="0">
                <a:solidFill>
                  <a:schemeClr val="tx1"/>
                </a:solidFill>
                <a:latin typeface="Amasis MT Pro" panose="02040504050005020304" pitchFamily="18" charset="0"/>
              </a:rPr>
              <a:t>teaching them to obey everything that I have commanded you</a:t>
            </a:r>
            <a:r>
              <a:rPr lang="en-US" sz="4400" dirty="0">
                <a:solidFill>
                  <a:schemeClr val="tx1"/>
                </a:solidFill>
                <a:latin typeface="Amasis MT Pro" panose="02040504050005020304" pitchFamily="18" charset="0"/>
              </a:rPr>
              <a:t>. And remember, </a:t>
            </a:r>
            <a:r>
              <a:rPr lang="en-US" sz="4400" b="1" dirty="0">
                <a:solidFill>
                  <a:srgbClr val="FF0000"/>
                </a:solidFill>
                <a:latin typeface="Amasis MT Pro" panose="02040504050005020304" pitchFamily="18" charset="0"/>
              </a:rPr>
              <a:t>I am with you always</a:t>
            </a:r>
            <a:r>
              <a:rPr lang="en-US" sz="4400" dirty="0">
                <a:solidFill>
                  <a:schemeClr val="tx1"/>
                </a:solidFill>
                <a:latin typeface="Amasis MT Pro" panose="02040504050005020304" pitchFamily="18" charset="0"/>
              </a:rPr>
              <a:t>, </a:t>
            </a:r>
          </a:p>
          <a:p>
            <a:pPr algn="ctr"/>
            <a:r>
              <a:rPr lang="en-US" sz="4400" dirty="0">
                <a:solidFill>
                  <a:schemeClr val="tx1"/>
                </a:solidFill>
                <a:latin typeface="Amasis MT Pro" panose="02040504050005020304" pitchFamily="18" charset="0"/>
              </a:rPr>
              <a:t>to the end of the age.” </a:t>
            </a:r>
          </a:p>
          <a:p>
            <a:pPr algn="ctr"/>
            <a:endParaRPr lang="en-US" sz="4400" dirty="0">
              <a:solidFill>
                <a:schemeClr val="tx1"/>
              </a:solidFill>
              <a:latin typeface="Amasis MT Pro" panose="02040504050005020304" pitchFamily="18" charset="0"/>
            </a:endParaRPr>
          </a:p>
          <a:p>
            <a:pPr algn="ctr"/>
            <a:r>
              <a:rPr lang="en-US" sz="4400" i="1" dirty="0">
                <a:solidFill>
                  <a:schemeClr val="tx1"/>
                </a:solidFill>
                <a:latin typeface="Amasis MT Pro" panose="02040504050005020304" pitchFamily="18" charset="0"/>
              </a:rPr>
              <a:t>Matthew 28:19-20 NIV</a:t>
            </a:r>
          </a:p>
        </p:txBody>
      </p:sp>
    </p:spTree>
    <p:extLst>
      <p:ext uri="{BB962C8B-B14F-4D97-AF65-F5344CB8AC3E}">
        <p14:creationId xmlns:p14="http://schemas.microsoft.com/office/powerpoint/2010/main" val="276309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976567-4B85-AD91-E3B0-85C2568482F6}"/>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E3734E-C3CB-73A0-9B8D-E5C8CA15C195}"/>
              </a:ext>
            </a:extLst>
          </p:cNvPr>
          <p:cNvPicPr>
            <a:picLocks noChangeAspect="1"/>
          </p:cNvPicPr>
          <p:nvPr/>
        </p:nvPicPr>
        <p:blipFill>
          <a:blip r:embed="rId2"/>
          <a:stretch>
            <a:fillRect/>
          </a:stretch>
        </p:blipFill>
        <p:spPr>
          <a:xfrm>
            <a:off x="2738893" y="0"/>
            <a:ext cx="7286138" cy="6858000"/>
          </a:xfrm>
          <a:prstGeom prst="rect">
            <a:avLst/>
          </a:prstGeom>
        </p:spPr>
      </p:pic>
      <p:sp>
        <p:nvSpPr>
          <p:cNvPr id="5" name="Rectangle 4">
            <a:extLst>
              <a:ext uri="{FF2B5EF4-FFF2-40B4-BE49-F238E27FC236}">
                <a16:creationId xmlns:a16="http://schemas.microsoft.com/office/drawing/2014/main" id="{98894F2B-B243-BEDA-BBC5-D87722BA4782}"/>
              </a:ext>
            </a:extLst>
          </p:cNvPr>
          <p:cNvSpPr/>
          <p:nvPr/>
        </p:nvSpPr>
        <p:spPr>
          <a:xfrm>
            <a:off x="2056541" y="5786540"/>
            <a:ext cx="8650841" cy="760287"/>
          </a:xfrm>
          <a:prstGeom prst="rect">
            <a:avLst/>
          </a:prstGeom>
          <a:solidFill>
            <a:srgbClr val="E97132">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masis MT Pro" panose="02040504050005020304" pitchFamily="18" charset="0"/>
              </a:rPr>
              <a:t>Nouwen at </a:t>
            </a:r>
            <a:r>
              <a:rPr lang="en-US" sz="3200" dirty="0" err="1">
                <a:latin typeface="Amasis MT Pro" panose="02040504050005020304" pitchFamily="18" charset="0"/>
              </a:rPr>
              <a:t>l’Arche</a:t>
            </a:r>
            <a:r>
              <a:rPr lang="en-US" sz="3200" dirty="0">
                <a:latin typeface="Amasis MT Pro" panose="02040504050005020304" pitchFamily="18" charset="0"/>
              </a:rPr>
              <a:t> Daybreak Community</a:t>
            </a:r>
          </a:p>
        </p:txBody>
      </p:sp>
    </p:spTree>
    <p:extLst>
      <p:ext uri="{BB962C8B-B14F-4D97-AF65-F5344CB8AC3E}">
        <p14:creationId xmlns:p14="http://schemas.microsoft.com/office/powerpoint/2010/main" val="41389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30DCD0B2-7201-FE05-48CE-90718F825D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7606" y="457200"/>
            <a:ext cx="867678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51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706B6-6037-F358-CC5C-5C5101C4208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6F29140-9B29-867D-8EC8-D4C343448AD0}"/>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C5A38C2-EF6C-3A77-6686-19F59AA8A0EC}"/>
              </a:ext>
            </a:extLst>
          </p:cNvPr>
          <p:cNvSpPr/>
          <p:nvPr/>
        </p:nvSpPr>
        <p:spPr>
          <a:xfrm>
            <a:off x="763712" y="436517"/>
            <a:ext cx="10664575" cy="61288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masis MT Pro" panose="02040504050005020304" pitchFamily="18" charset="0"/>
              </a:rPr>
              <a:t>“</a:t>
            </a:r>
            <a:r>
              <a:rPr lang="en-US" sz="4000" dirty="0" err="1">
                <a:solidFill>
                  <a:schemeClr val="bg1"/>
                </a:solidFill>
                <a:latin typeface="Amasis MT Pro" panose="02040504050005020304" pitchFamily="18" charset="0"/>
              </a:rPr>
              <a:t>L'Arche</a:t>
            </a:r>
            <a:r>
              <a:rPr lang="en-US" sz="4000" dirty="0">
                <a:solidFill>
                  <a:schemeClr val="bg1"/>
                </a:solidFill>
                <a:latin typeface="Amasis MT Pro" panose="02040504050005020304" pitchFamily="18" charset="0"/>
              </a:rPr>
              <a:t> is not a service institution or a group home. It is a community that exists to reveal God's love. Our people are given to the world to tell others about peace and forgiveness and celebration, to make them aware that in the midst of their brokenness, there is joy; in the midst of their wounded nature, there is healing.”</a:t>
            </a:r>
          </a:p>
          <a:p>
            <a:pPr algn="ctr"/>
            <a:endParaRPr lang="en-US" sz="2000" dirty="0">
              <a:solidFill>
                <a:schemeClr val="bg1"/>
              </a:solidFill>
              <a:latin typeface="Amasis MT Pro" panose="02040504050005020304" pitchFamily="18" charset="0"/>
            </a:endParaRPr>
          </a:p>
          <a:p>
            <a:pPr algn="ctr"/>
            <a:r>
              <a:rPr lang="en-US" sz="3600" dirty="0">
                <a:solidFill>
                  <a:schemeClr val="bg1"/>
                </a:solidFill>
                <a:latin typeface="Amasis MT Pro" panose="02040504050005020304" pitchFamily="18" charset="0"/>
              </a:rPr>
              <a:t>Henri Nouwen</a:t>
            </a:r>
          </a:p>
        </p:txBody>
      </p:sp>
    </p:spTree>
    <p:extLst>
      <p:ext uri="{BB962C8B-B14F-4D97-AF65-F5344CB8AC3E}">
        <p14:creationId xmlns:p14="http://schemas.microsoft.com/office/powerpoint/2010/main" val="36600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2CF5D-E2C0-0311-545A-4750CA6694C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59A30D3-B363-04E7-F351-27A1FD418C5B}"/>
              </a:ext>
            </a:extLst>
          </p:cNvPr>
          <p:cNvSpPr/>
          <p:nvPr/>
        </p:nvSpPr>
        <p:spPr>
          <a:xfrm>
            <a:off x="0" y="0"/>
            <a:ext cx="12192000" cy="6858000"/>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0" i="0" u="none" strike="noStrike" dirty="0">
              <a:solidFill>
                <a:schemeClr val="bg1"/>
              </a:solidFill>
              <a:effectLst/>
              <a:latin typeface="Amasis MT Pro" panose="02040504050005020304" pitchFamily="18" charset="0"/>
            </a:endParaRPr>
          </a:p>
        </p:txBody>
      </p:sp>
      <p:sp>
        <p:nvSpPr>
          <p:cNvPr id="2" name="Rectangle 1">
            <a:extLst>
              <a:ext uri="{FF2B5EF4-FFF2-40B4-BE49-F238E27FC236}">
                <a16:creationId xmlns:a16="http://schemas.microsoft.com/office/drawing/2014/main" id="{48B7E913-B91B-B9FF-AC3B-3973D78C3909}"/>
              </a:ext>
            </a:extLst>
          </p:cNvPr>
          <p:cNvSpPr/>
          <p:nvPr/>
        </p:nvSpPr>
        <p:spPr>
          <a:xfrm>
            <a:off x="683540" y="985034"/>
            <a:ext cx="10824920" cy="48879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dirty="0">
                <a:latin typeface="Amasis MT Pro" panose="02040504050005020304" pitchFamily="18" charset="0"/>
              </a:rPr>
              <a:t>“The Beatitudes embody radical hope in a world of division and despair. Living a life of Beatitude means being in sync with the reign of God. The Beatitudes represent the ninefold path of Jesus and serve as a means of developing spiritual character. The Beatitudes are a journey into life in Christ and the pursuit of happiness in God’s way. Ultimately, they offer a way to live out the heart of Christ.”</a:t>
            </a:r>
          </a:p>
        </p:txBody>
      </p:sp>
    </p:spTree>
    <p:extLst>
      <p:ext uri="{BB962C8B-B14F-4D97-AF65-F5344CB8AC3E}">
        <p14:creationId xmlns:p14="http://schemas.microsoft.com/office/powerpoint/2010/main" val="267932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81BB6-986E-FE47-65E7-E41C5FB631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51FAEC-BAB5-DEF5-08C2-79081E6FCC08}"/>
              </a:ext>
            </a:extLst>
          </p:cNvPr>
          <p:cNvSpPr/>
          <p:nvPr/>
        </p:nvSpPr>
        <p:spPr>
          <a:xfrm>
            <a:off x="804604" y="1030705"/>
            <a:ext cx="10582792" cy="47965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masis MT Pro" panose="02040504050005020304" pitchFamily="18" charset="0"/>
              </a:rPr>
              <a:t>“He has brought down the powerful from their thrones and lifted up the lowly; </a:t>
            </a:r>
          </a:p>
          <a:p>
            <a:pPr algn="ctr"/>
            <a:r>
              <a:rPr lang="en-US" sz="4400" dirty="0">
                <a:solidFill>
                  <a:schemeClr val="tx1"/>
                </a:solidFill>
                <a:latin typeface="Amasis MT Pro" panose="02040504050005020304" pitchFamily="18" charset="0"/>
              </a:rPr>
              <a:t>he has filled the hungry with good things and sent the rich away empty.”</a:t>
            </a:r>
          </a:p>
          <a:p>
            <a:pPr algn="ctr"/>
            <a:endParaRPr lang="en-US" sz="4400" dirty="0">
              <a:solidFill>
                <a:schemeClr val="tx1"/>
              </a:solidFill>
              <a:latin typeface="Amasis MT Pro" panose="02040504050005020304" pitchFamily="18" charset="0"/>
            </a:endParaRPr>
          </a:p>
          <a:p>
            <a:pPr algn="ctr"/>
            <a:r>
              <a:rPr lang="en-US" sz="4400" i="1" dirty="0">
                <a:solidFill>
                  <a:schemeClr val="tx1"/>
                </a:solidFill>
                <a:latin typeface="Amasis MT Pro" panose="02040504050005020304" pitchFamily="18" charset="0"/>
              </a:rPr>
              <a:t>Luke 1:52-53 NRSV</a:t>
            </a:r>
          </a:p>
        </p:txBody>
      </p:sp>
    </p:spTree>
    <p:extLst>
      <p:ext uri="{BB962C8B-B14F-4D97-AF65-F5344CB8AC3E}">
        <p14:creationId xmlns:p14="http://schemas.microsoft.com/office/powerpoint/2010/main" val="49929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0E06E-2F33-979F-D09A-209739E924C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63D6409-3AF4-7E31-5AA6-427CEE0594E4}"/>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38C958A-398E-6781-1C35-938965017187}"/>
              </a:ext>
            </a:extLst>
          </p:cNvPr>
          <p:cNvSpPr/>
          <p:nvPr/>
        </p:nvSpPr>
        <p:spPr>
          <a:xfrm>
            <a:off x="4415713" y="364598"/>
            <a:ext cx="7471487" cy="61288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masis MT Pro" panose="02040504050005020304" pitchFamily="18" charset="0"/>
              </a:rPr>
              <a:t>“Living the Beatitudes is… living as the chosen people of God. We can walk through our violent and fear-filled world with heads erect, confident that God is our guide and will fulfill the deepest desires of our hearts.” </a:t>
            </a:r>
          </a:p>
          <a:p>
            <a:pPr algn="ctr"/>
            <a:endParaRPr lang="en-US" sz="2000" dirty="0">
              <a:solidFill>
                <a:schemeClr val="bg1"/>
              </a:solidFill>
              <a:latin typeface="Amasis MT Pro" panose="02040504050005020304" pitchFamily="18" charset="0"/>
            </a:endParaRPr>
          </a:p>
          <a:p>
            <a:pPr algn="ctr"/>
            <a:r>
              <a:rPr lang="en-US" sz="3600" dirty="0">
                <a:solidFill>
                  <a:schemeClr val="bg1"/>
                </a:solidFill>
                <a:latin typeface="Amasis MT Pro" panose="02040504050005020304" pitchFamily="18" charset="0"/>
              </a:rPr>
              <a:t>Henri Nouwen, </a:t>
            </a:r>
          </a:p>
          <a:p>
            <a:pPr algn="ctr"/>
            <a:r>
              <a:rPr lang="en-US" sz="3600" i="1" dirty="0">
                <a:solidFill>
                  <a:schemeClr val="bg1"/>
                </a:solidFill>
                <a:latin typeface="Amasis MT Pro" panose="02040504050005020304" pitchFamily="18" charset="0"/>
              </a:rPr>
              <a:t>Living the Beatitudes </a:t>
            </a:r>
            <a:r>
              <a:rPr lang="en-US" sz="3600" dirty="0">
                <a:solidFill>
                  <a:schemeClr val="bg1"/>
                </a:solidFill>
                <a:latin typeface="Amasis MT Pro" panose="02040504050005020304" pitchFamily="18" charset="0"/>
              </a:rPr>
              <a:t>(1995), 6.</a:t>
            </a:r>
          </a:p>
        </p:txBody>
      </p:sp>
      <p:sp>
        <p:nvSpPr>
          <p:cNvPr id="2" name="Rectangle 1">
            <a:extLst>
              <a:ext uri="{FF2B5EF4-FFF2-40B4-BE49-F238E27FC236}">
                <a16:creationId xmlns:a16="http://schemas.microsoft.com/office/drawing/2014/main" id="{75DC5156-ADE0-0ED3-5981-ED9A1590D77E}"/>
              </a:ext>
            </a:extLst>
          </p:cNvPr>
          <p:cNvSpPr/>
          <p:nvPr/>
        </p:nvSpPr>
        <p:spPr>
          <a:xfrm>
            <a:off x="343722" y="5131942"/>
            <a:ext cx="3767191" cy="7191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masis MT Pro" panose="02040504050005020304" pitchFamily="18" charset="0"/>
              </a:rPr>
              <a:t>Henri Nouwen </a:t>
            </a:r>
            <a:r>
              <a:rPr lang="en-US" sz="2800" dirty="0">
                <a:latin typeface="Amasis MT Pro" panose="02040504050005020304" pitchFamily="18" charset="0"/>
              </a:rPr>
              <a:t>(1932-1996)</a:t>
            </a:r>
          </a:p>
        </p:txBody>
      </p:sp>
      <p:pic>
        <p:nvPicPr>
          <p:cNvPr id="5" name="Picture 4">
            <a:extLst>
              <a:ext uri="{FF2B5EF4-FFF2-40B4-BE49-F238E27FC236}">
                <a16:creationId xmlns:a16="http://schemas.microsoft.com/office/drawing/2014/main" id="{BEC36EE1-3E5E-1B47-A45D-415C53759C10}"/>
              </a:ext>
            </a:extLst>
          </p:cNvPr>
          <p:cNvPicPr>
            <a:picLocks noChangeAspect="1"/>
          </p:cNvPicPr>
          <p:nvPr/>
        </p:nvPicPr>
        <p:blipFill>
          <a:blip r:embed="rId2"/>
          <a:stretch>
            <a:fillRect/>
          </a:stretch>
        </p:blipFill>
        <p:spPr>
          <a:xfrm>
            <a:off x="210158" y="1006867"/>
            <a:ext cx="5544793" cy="3617495"/>
          </a:xfrm>
          <a:prstGeom prst="rect">
            <a:avLst/>
          </a:prstGeom>
        </p:spPr>
      </p:pic>
    </p:spTree>
    <p:extLst>
      <p:ext uri="{BB962C8B-B14F-4D97-AF65-F5344CB8AC3E}">
        <p14:creationId xmlns:p14="http://schemas.microsoft.com/office/powerpoint/2010/main" val="392952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DD407-76CB-4CD2-8FA0-B11481F7C7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3A8B0B-5162-6344-6C9A-CD53D4341198}"/>
              </a:ext>
            </a:extLst>
          </p:cNvPr>
          <p:cNvSpPr/>
          <p:nvPr/>
        </p:nvSpPr>
        <p:spPr>
          <a:xfrm>
            <a:off x="994610" y="1030705"/>
            <a:ext cx="10202779" cy="47965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masis MT Pro" panose="02040504050005020304" pitchFamily="18" charset="0"/>
              </a:rPr>
              <a:t>“Blessed are the poor in spirit, for theirs is the kingdom of heaven. Blessed are those who mourn, for they will be comforted. Blessed are the meek, for they will inherit the earth. Blessed are those who hunger</a:t>
            </a:r>
            <a:endParaRPr lang="en-US" sz="4400" i="1" dirty="0">
              <a:solidFill>
                <a:schemeClr val="tx1"/>
              </a:solidFill>
              <a:latin typeface="Amasis MT Pro" panose="02040504050005020304" pitchFamily="18" charset="0"/>
            </a:endParaRPr>
          </a:p>
        </p:txBody>
      </p:sp>
    </p:spTree>
    <p:extLst>
      <p:ext uri="{BB962C8B-B14F-4D97-AF65-F5344CB8AC3E}">
        <p14:creationId xmlns:p14="http://schemas.microsoft.com/office/powerpoint/2010/main" val="81615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616AE-5FEA-D542-2D68-704AD8813FC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7158C8-A5A6-3D12-986B-AFE98D054D6F}"/>
              </a:ext>
            </a:extLst>
          </p:cNvPr>
          <p:cNvSpPr/>
          <p:nvPr/>
        </p:nvSpPr>
        <p:spPr>
          <a:xfrm>
            <a:off x="994610" y="1030705"/>
            <a:ext cx="10202779" cy="47965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masis MT Pro" panose="02040504050005020304" pitchFamily="18" charset="0"/>
              </a:rPr>
              <a:t>and thirst for righteousness, for they will be filled. Blessed are the merciful, for they will receive mercy. Blessed are the pure in heart, for they will see God. Blessed are the peacemakers, for they will</a:t>
            </a:r>
            <a:endParaRPr lang="en-US" sz="4400" i="1" dirty="0">
              <a:solidFill>
                <a:schemeClr val="tx1"/>
              </a:solidFill>
              <a:latin typeface="Amasis MT Pro" panose="02040504050005020304" pitchFamily="18" charset="0"/>
            </a:endParaRPr>
          </a:p>
        </p:txBody>
      </p:sp>
    </p:spTree>
    <p:extLst>
      <p:ext uri="{BB962C8B-B14F-4D97-AF65-F5344CB8AC3E}">
        <p14:creationId xmlns:p14="http://schemas.microsoft.com/office/powerpoint/2010/main" val="42739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C1C8-2BEC-8025-06F7-78A63CC678A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F6BE47-A8BB-815D-08FE-A492BE77A7CB}"/>
              </a:ext>
            </a:extLst>
          </p:cNvPr>
          <p:cNvSpPr/>
          <p:nvPr/>
        </p:nvSpPr>
        <p:spPr>
          <a:xfrm>
            <a:off x="994610" y="1030705"/>
            <a:ext cx="10202779" cy="47965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masis MT Pro" panose="02040504050005020304" pitchFamily="18" charset="0"/>
              </a:rPr>
              <a:t>be called children of God. Blessed are those who are persecuted for the sake of righteousness, for theirs is the kingdom of heaven. Blessed are you when people revile you and persecute you and utter all</a:t>
            </a:r>
            <a:endParaRPr lang="en-US" sz="4400" i="1" dirty="0">
              <a:solidFill>
                <a:schemeClr val="tx1"/>
              </a:solidFill>
              <a:latin typeface="Amasis MT Pro" panose="02040504050005020304" pitchFamily="18" charset="0"/>
            </a:endParaRPr>
          </a:p>
        </p:txBody>
      </p:sp>
    </p:spTree>
    <p:extLst>
      <p:ext uri="{BB962C8B-B14F-4D97-AF65-F5344CB8AC3E}">
        <p14:creationId xmlns:p14="http://schemas.microsoft.com/office/powerpoint/2010/main" val="9048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A10DC-FE3E-B5E9-FF80-D6A08B04FB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F3D02B-ACDF-DAB9-2830-5F5251AE15A2}"/>
              </a:ext>
            </a:extLst>
          </p:cNvPr>
          <p:cNvSpPr/>
          <p:nvPr/>
        </p:nvSpPr>
        <p:spPr>
          <a:xfrm>
            <a:off x="994610" y="1030705"/>
            <a:ext cx="10202779" cy="47965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masis MT Pro" panose="02040504050005020304" pitchFamily="18" charset="0"/>
              </a:rPr>
              <a:t>kinds of evil against you falsely on my account. Rejoice and be glad, for your reward is great in heaven.”</a:t>
            </a:r>
          </a:p>
          <a:p>
            <a:pPr algn="ctr"/>
            <a:endParaRPr lang="en-US" sz="4400" dirty="0">
              <a:solidFill>
                <a:schemeClr val="tx1"/>
              </a:solidFill>
              <a:latin typeface="Amasis MT Pro" panose="02040504050005020304" pitchFamily="18" charset="0"/>
            </a:endParaRPr>
          </a:p>
          <a:p>
            <a:pPr algn="ctr"/>
            <a:r>
              <a:rPr lang="en-US" sz="4400" i="1" dirty="0">
                <a:solidFill>
                  <a:schemeClr val="tx1"/>
                </a:solidFill>
                <a:latin typeface="Amasis MT Pro" panose="02040504050005020304" pitchFamily="18" charset="0"/>
              </a:rPr>
              <a:t>Matthew 5:3-12 NRSV</a:t>
            </a:r>
          </a:p>
        </p:txBody>
      </p:sp>
    </p:spTree>
    <p:extLst>
      <p:ext uri="{BB962C8B-B14F-4D97-AF65-F5344CB8AC3E}">
        <p14:creationId xmlns:p14="http://schemas.microsoft.com/office/powerpoint/2010/main" val="204188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0E06E-2F33-979F-D09A-209739E924C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63D6409-3AF4-7E31-5AA6-427CEE0594E4}"/>
              </a:ext>
            </a:extLst>
          </p:cNvPr>
          <p:cNvSpPr/>
          <p:nvPr/>
        </p:nvSpPr>
        <p:spPr>
          <a:xfrm>
            <a:off x="17124"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38C958A-398E-6781-1C35-938965017187}"/>
              </a:ext>
            </a:extLst>
          </p:cNvPr>
          <p:cNvSpPr/>
          <p:nvPr/>
        </p:nvSpPr>
        <p:spPr>
          <a:xfrm>
            <a:off x="534257" y="390418"/>
            <a:ext cx="11157734" cy="61233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masis MT Pro" panose="02040504050005020304" pitchFamily="18" charset="0"/>
              </a:rPr>
              <a:t> </a:t>
            </a:r>
          </a:p>
          <a:p>
            <a:pPr algn="ctr"/>
            <a:endParaRPr lang="en-US" sz="4000" dirty="0">
              <a:solidFill>
                <a:schemeClr val="bg1"/>
              </a:solidFill>
              <a:latin typeface="Amasis MT Pro" panose="02040504050005020304" pitchFamily="18" charset="0"/>
            </a:endParaRPr>
          </a:p>
          <a:p>
            <a:pPr algn="ctr"/>
            <a:endParaRPr lang="en-US" sz="4000" dirty="0">
              <a:solidFill>
                <a:schemeClr val="bg1"/>
              </a:solidFill>
              <a:latin typeface="Amasis MT Pro" panose="02040504050005020304" pitchFamily="18" charset="0"/>
            </a:endParaRPr>
          </a:p>
        </p:txBody>
      </p:sp>
      <p:sp>
        <p:nvSpPr>
          <p:cNvPr id="2" name="Rectangle 1">
            <a:extLst>
              <a:ext uri="{FF2B5EF4-FFF2-40B4-BE49-F238E27FC236}">
                <a16:creationId xmlns:a16="http://schemas.microsoft.com/office/drawing/2014/main" id="{76C5BC13-5D37-1214-FA74-3C6ECAB9EDCF}"/>
              </a:ext>
            </a:extLst>
          </p:cNvPr>
          <p:cNvSpPr/>
          <p:nvPr/>
        </p:nvSpPr>
        <p:spPr>
          <a:xfrm>
            <a:off x="1042120" y="1313943"/>
            <a:ext cx="10142008" cy="1737711"/>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masis MT Pro" panose="02040504050005020304" pitchFamily="18" charset="0"/>
              </a:rPr>
              <a:t>“</a:t>
            </a:r>
            <a:r>
              <a:rPr lang="en-US" sz="6000" b="1" i="1" dirty="0" err="1">
                <a:solidFill>
                  <a:schemeClr val="bg1"/>
                </a:solidFill>
                <a:latin typeface="Amasis MT Pro" panose="02040504050005020304" pitchFamily="18" charset="0"/>
              </a:rPr>
              <a:t>makarios</a:t>
            </a:r>
            <a:r>
              <a:rPr lang="en-US" sz="4400" dirty="0">
                <a:solidFill>
                  <a:schemeClr val="bg1"/>
                </a:solidFill>
                <a:latin typeface="Amasis MT Pro" panose="02040504050005020304" pitchFamily="18" charset="0"/>
              </a:rPr>
              <a:t> (</a:t>
            </a:r>
            <a:r>
              <a:rPr lang="el-GR" sz="4400" dirty="0">
                <a:solidFill>
                  <a:schemeClr val="bg1"/>
                </a:solidFill>
                <a:latin typeface="Amasis MT Pro" panose="02040504050005020304" pitchFamily="18" charset="0"/>
              </a:rPr>
              <a:t>μακάριος),”</a:t>
            </a:r>
            <a:endParaRPr lang="en-US" sz="4400" dirty="0">
              <a:solidFill>
                <a:schemeClr val="bg1"/>
              </a:solidFill>
              <a:latin typeface="Amasis MT Pro" panose="02040504050005020304" pitchFamily="18" charset="0"/>
            </a:endParaRPr>
          </a:p>
          <a:p>
            <a:pPr algn="ctr"/>
            <a:r>
              <a:rPr lang="en-US" sz="4000" i="1" dirty="0">
                <a:solidFill>
                  <a:schemeClr val="bg1"/>
                </a:solidFill>
                <a:latin typeface="Amasis MT Pro" panose="02040504050005020304" pitchFamily="18" charset="0"/>
              </a:rPr>
              <a:t>“Blessed” or “deeply and extremely happy”</a:t>
            </a:r>
            <a:endParaRPr lang="en-US" sz="4000" dirty="0"/>
          </a:p>
        </p:txBody>
      </p:sp>
      <p:sp>
        <p:nvSpPr>
          <p:cNvPr id="5" name="Rectangle 4">
            <a:extLst>
              <a:ext uri="{FF2B5EF4-FFF2-40B4-BE49-F238E27FC236}">
                <a16:creationId xmlns:a16="http://schemas.microsoft.com/office/drawing/2014/main" id="{7F55C584-137D-A284-183E-3BF4F8FBCF57}"/>
              </a:ext>
            </a:extLst>
          </p:cNvPr>
          <p:cNvSpPr/>
          <p:nvPr/>
        </p:nvSpPr>
        <p:spPr>
          <a:xfrm>
            <a:off x="1042120" y="3691950"/>
            <a:ext cx="10142008" cy="1737711"/>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Amasis MT Pro" panose="02040504050005020304" pitchFamily="18" charset="0"/>
              </a:rPr>
              <a:t>“</a:t>
            </a:r>
            <a:r>
              <a:rPr lang="en-US" sz="5400" b="1" i="1" dirty="0">
                <a:solidFill>
                  <a:schemeClr val="bg1"/>
                </a:solidFill>
                <a:latin typeface="Amasis MT Pro" panose="02040504050005020304" pitchFamily="18" charset="0"/>
              </a:rPr>
              <a:t>beatus</a:t>
            </a:r>
            <a:r>
              <a:rPr lang="en-US" sz="4400" dirty="0">
                <a:solidFill>
                  <a:schemeClr val="bg1"/>
                </a:solidFill>
                <a:latin typeface="Amasis MT Pro" panose="02040504050005020304" pitchFamily="18" charset="0"/>
              </a:rPr>
              <a:t>” (beatitude)</a:t>
            </a:r>
          </a:p>
          <a:p>
            <a:pPr algn="ctr"/>
            <a:r>
              <a:rPr lang="en-US" sz="4000" dirty="0">
                <a:solidFill>
                  <a:schemeClr val="bg1"/>
                </a:solidFill>
                <a:latin typeface="Amasis MT Pro" panose="02040504050005020304" pitchFamily="18" charset="0"/>
              </a:rPr>
              <a:t>Latin translation of the Greek, “</a:t>
            </a:r>
            <a:r>
              <a:rPr lang="en-US" sz="4000" dirty="0" err="1">
                <a:solidFill>
                  <a:schemeClr val="bg1"/>
                </a:solidFill>
                <a:latin typeface="Amasis MT Pro" panose="02040504050005020304" pitchFamily="18" charset="0"/>
              </a:rPr>
              <a:t>makarios</a:t>
            </a:r>
            <a:r>
              <a:rPr lang="en-US" sz="4000" dirty="0">
                <a:solidFill>
                  <a:schemeClr val="bg1"/>
                </a:solidFill>
                <a:latin typeface="Amasis MT Pro" panose="02040504050005020304" pitchFamily="18" charset="0"/>
              </a:rPr>
              <a:t>”</a:t>
            </a:r>
            <a:endParaRPr lang="en-US" sz="4000" dirty="0"/>
          </a:p>
        </p:txBody>
      </p:sp>
    </p:spTree>
    <p:extLst>
      <p:ext uri="{BB962C8B-B14F-4D97-AF65-F5344CB8AC3E}">
        <p14:creationId xmlns:p14="http://schemas.microsoft.com/office/powerpoint/2010/main" val="107695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8EA04-0A40-BC26-B4F7-C2387DF1E3E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2C70C24-3FC8-1E30-B1E9-44DF35E3A588}"/>
              </a:ext>
            </a:extLst>
          </p:cNvPr>
          <p:cNvSpPr/>
          <p:nvPr/>
        </p:nvSpPr>
        <p:spPr>
          <a:xfrm>
            <a:off x="1575370" y="931456"/>
            <a:ext cx="9041259" cy="499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Amasis MT Pro" panose="02040504050005020304" pitchFamily="18" charset="0"/>
              </a:rPr>
              <a:t>“for theirs is the kingdom of heaven … </a:t>
            </a:r>
          </a:p>
          <a:p>
            <a:r>
              <a:rPr lang="en-US" sz="3800" dirty="0">
                <a:solidFill>
                  <a:schemeClr val="tx1"/>
                </a:solidFill>
                <a:latin typeface="Amasis MT Pro" panose="02040504050005020304" pitchFamily="18" charset="0"/>
              </a:rPr>
              <a:t>for they will be comforted …  </a:t>
            </a:r>
          </a:p>
          <a:p>
            <a:r>
              <a:rPr lang="en-US" sz="3800" dirty="0">
                <a:solidFill>
                  <a:schemeClr val="tx1"/>
                </a:solidFill>
                <a:latin typeface="Amasis MT Pro" panose="02040504050005020304" pitchFamily="18" charset="0"/>
              </a:rPr>
              <a:t>for they will inherit the earth … </a:t>
            </a:r>
          </a:p>
          <a:p>
            <a:r>
              <a:rPr lang="en-US" sz="3800" dirty="0">
                <a:solidFill>
                  <a:schemeClr val="tx1"/>
                </a:solidFill>
                <a:latin typeface="Amasis MT Pro" panose="02040504050005020304" pitchFamily="18" charset="0"/>
              </a:rPr>
              <a:t>for they will be filled … </a:t>
            </a:r>
          </a:p>
          <a:p>
            <a:r>
              <a:rPr lang="en-US" sz="3800" dirty="0">
                <a:solidFill>
                  <a:schemeClr val="tx1"/>
                </a:solidFill>
                <a:latin typeface="Amasis MT Pro" panose="02040504050005020304" pitchFamily="18" charset="0"/>
              </a:rPr>
              <a:t>for they will receive mercy … </a:t>
            </a:r>
          </a:p>
          <a:p>
            <a:r>
              <a:rPr lang="en-US" sz="3800" dirty="0">
                <a:solidFill>
                  <a:schemeClr val="tx1"/>
                </a:solidFill>
                <a:latin typeface="Amasis MT Pro" panose="02040504050005020304" pitchFamily="18" charset="0"/>
              </a:rPr>
              <a:t>for they will see God … </a:t>
            </a:r>
          </a:p>
          <a:p>
            <a:r>
              <a:rPr lang="en-US" sz="3800" dirty="0">
                <a:solidFill>
                  <a:schemeClr val="tx1"/>
                </a:solidFill>
                <a:latin typeface="Amasis MT Pro" panose="02040504050005020304" pitchFamily="18" charset="0"/>
              </a:rPr>
              <a:t>for they will be called children of God … </a:t>
            </a:r>
          </a:p>
          <a:p>
            <a:r>
              <a:rPr lang="en-US" sz="3800" dirty="0">
                <a:solidFill>
                  <a:schemeClr val="tx1"/>
                </a:solidFill>
                <a:latin typeface="Amasis MT Pro" panose="02040504050005020304" pitchFamily="18" charset="0"/>
              </a:rPr>
              <a:t>for theirs is the kingdom of heaven … </a:t>
            </a:r>
          </a:p>
          <a:p>
            <a:r>
              <a:rPr lang="en-US" sz="3800" dirty="0">
                <a:solidFill>
                  <a:schemeClr val="tx1"/>
                </a:solidFill>
                <a:latin typeface="Amasis MT Pro" panose="02040504050005020304" pitchFamily="18" charset="0"/>
              </a:rPr>
              <a:t>for your reward is great in heaven.” </a:t>
            </a:r>
          </a:p>
          <a:p>
            <a:endParaRPr lang="en-US" sz="2000" dirty="0">
              <a:solidFill>
                <a:schemeClr val="tx1"/>
              </a:solidFill>
              <a:latin typeface="Amasis MT Pro" panose="02040504050005020304" pitchFamily="18" charset="0"/>
            </a:endParaRPr>
          </a:p>
          <a:p>
            <a:r>
              <a:rPr lang="en-US" sz="2000" i="1" dirty="0">
                <a:solidFill>
                  <a:schemeClr val="tx1"/>
                </a:solidFill>
                <a:latin typeface="Amasis MT Pro" panose="02040504050005020304" pitchFamily="18" charset="0"/>
              </a:rPr>
              <a:t>    </a:t>
            </a:r>
            <a:r>
              <a:rPr lang="en-US" sz="3800" i="1" dirty="0">
                <a:solidFill>
                  <a:schemeClr val="tx1"/>
                </a:solidFill>
                <a:latin typeface="Amasis MT Pro" panose="02040504050005020304" pitchFamily="18" charset="0"/>
              </a:rPr>
              <a:t>               </a:t>
            </a:r>
            <a:r>
              <a:rPr lang="en-US" sz="3600" i="1" dirty="0">
                <a:solidFill>
                  <a:schemeClr val="tx1"/>
                </a:solidFill>
                <a:latin typeface="Amasis MT Pro" panose="02040504050005020304" pitchFamily="18" charset="0"/>
              </a:rPr>
              <a:t>Matthew 5:3-12 NRSV</a:t>
            </a:r>
          </a:p>
        </p:txBody>
      </p:sp>
      <p:sp>
        <p:nvSpPr>
          <p:cNvPr id="3" name="Rectangle 2">
            <a:extLst>
              <a:ext uri="{FF2B5EF4-FFF2-40B4-BE49-F238E27FC236}">
                <a16:creationId xmlns:a16="http://schemas.microsoft.com/office/drawing/2014/main" id="{B19BBF4D-AC97-C874-0CC1-33C53A86D721}"/>
              </a:ext>
            </a:extLst>
          </p:cNvPr>
          <p:cNvSpPr/>
          <p:nvPr/>
        </p:nvSpPr>
        <p:spPr>
          <a:xfrm>
            <a:off x="8414535" y="1119883"/>
            <a:ext cx="3246633" cy="26815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Amasis MT Pro" panose="02040504050005020304" pitchFamily="18" charset="0"/>
              </a:rPr>
              <a:t>The Kingdom of </a:t>
            </a:r>
          </a:p>
          <a:p>
            <a:pPr algn="ctr"/>
            <a:r>
              <a:rPr lang="en-US" sz="4400" dirty="0">
                <a:latin typeface="Amasis MT Pro" panose="02040504050005020304" pitchFamily="18" charset="0"/>
              </a:rPr>
              <a:t>God</a:t>
            </a:r>
          </a:p>
        </p:txBody>
      </p:sp>
    </p:spTree>
    <p:extLst>
      <p:ext uri="{BB962C8B-B14F-4D97-AF65-F5344CB8AC3E}">
        <p14:creationId xmlns:p14="http://schemas.microsoft.com/office/powerpoint/2010/main" val="1448525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891</TotalTime>
  <Words>845</Words>
  <Application>Microsoft Office PowerPoint</Application>
  <PresentationFormat>Widescreen</PresentationFormat>
  <Paragraphs>75</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Amasis MT Pro</vt:lpstr>
      <vt:lpstr>Amasis MT Pro Light</vt: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Jung Eun Yum</dc:creator>
  <cp:lastModifiedBy>Jung Eun Yum</cp:lastModifiedBy>
  <cp:revision>15</cp:revision>
  <dcterms:created xsi:type="dcterms:W3CDTF">2025-03-13T06:07:59Z</dcterms:created>
  <dcterms:modified xsi:type="dcterms:W3CDTF">2025-03-20T02:05:50Z</dcterms:modified>
</cp:coreProperties>
</file>